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7" r:id="rId1"/>
  </p:sldMasterIdLst>
  <p:notesMasterIdLst>
    <p:notesMasterId r:id="rId45"/>
  </p:notesMasterIdLst>
  <p:handoutMasterIdLst>
    <p:handoutMasterId r:id="rId46"/>
  </p:handoutMasterIdLst>
  <p:sldIdLst>
    <p:sldId id="547" r:id="rId2"/>
    <p:sldId id="835" r:id="rId3"/>
    <p:sldId id="877" r:id="rId4"/>
    <p:sldId id="878" r:id="rId5"/>
    <p:sldId id="879" r:id="rId6"/>
    <p:sldId id="884" r:id="rId7"/>
    <p:sldId id="885" r:id="rId8"/>
    <p:sldId id="886" r:id="rId9"/>
    <p:sldId id="887" r:id="rId10"/>
    <p:sldId id="888" r:id="rId11"/>
    <p:sldId id="895" r:id="rId12"/>
    <p:sldId id="898" r:id="rId13"/>
    <p:sldId id="899" r:id="rId14"/>
    <p:sldId id="900" r:id="rId15"/>
    <p:sldId id="901" r:id="rId16"/>
    <p:sldId id="902" r:id="rId17"/>
    <p:sldId id="921" r:id="rId18"/>
    <p:sldId id="922" r:id="rId19"/>
    <p:sldId id="923" r:id="rId20"/>
    <p:sldId id="924" r:id="rId21"/>
    <p:sldId id="978" r:id="rId22"/>
    <p:sldId id="927" r:id="rId23"/>
    <p:sldId id="928" r:id="rId24"/>
    <p:sldId id="929" r:id="rId25"/>
    <p:sldId id="932" r:id="rId26"/>
    <p:sldId id="933" r:id="rId27"/>
    <p:sldId id="934" r:id="rId28"/>
    <p:sldId id="935" r:id="rId29"/>
    <p:sldId id="936" r:id="rId30"/>
    <p:sldId id="940" r:id="rId31"/>
    <p:sldId id="939" r:id="rId32"/>
    <p:sldId id="941" r:id="rId33"/>
    <p:sldId id="942" r:id="rId34"/>
    <p:sldId id="944" r:id="rId35"/>
    <p:sldId id="948" r:id="rId36"/>
    <p:sldId id="949" r:id="rId37"/>
    <p:sldId id="950" r:id="rId38"/>
    <p:sldId id="954" r:id="rId39"/>
    <p:sldId id="955" r:id="rId40"/>
    <p:sldId id="974" r:id="rId41"/>
    <p:sldId id="975" r:id="rId42"/>
    <p:sldId id="976" r:id="rId43"/>
    <p:sldId id="977" r:id="rId44"/>
  </p:sldIdLst>
  <p:sldSz cx="9144000" cy="5143500" type="screen16x9"/>
  <p:notesSz cx="6807200" cy="9939338"/>
  <p:embeddedFontLst>
    <p:embeddedFont>
      <p:font typeface="나눔바른고딕" panose="020B0600000101010101" charset="-127"/>
      <p:regular r:id="rId47"/>
      <p:bold r:id="rId48"/>
    </p:embeddedFont>
    <p:embeddedFont>
      <p:font typeface="나눔바른고딕OTF" panose="020B0600000101010101" charset="-127"/>
      <p:regular r:id="rId49"/>
      <p:bold r:id="rId50"/>
    </p:embeddedFont>
    <p:embeddedFont>
      <p:font typeface="Calibri" panose="020F0502020204030204" pitchFamily="34" charset="0"/>
      <p:regular r:id="rId51"/>
      <p:bold r:id="rId52"/>
      <p:italic r:id="rId53"/>
      <p:boldItalic r:id="rId54"/>
    </p:embeddedFont>
    <p:embeddedFont>
      <p:font typeface="Calibri Light" panose="020F0302020204030204" pitchFamily="34" charset="0"/>
      <p:regular r:id="rId55"/>
      <p:italic r:id="rId56"/>
    </p:embeddedFont>
    <p:embeddedFont>
      <p:font typeface="맑은 고딕" panose="020B0503020000020004" pitchFamily="50" charset="-127"/>
      <p:regular r:id="rId57"/>
      <p:bold r:id="rId5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7">
          <p15:clr>
            <a:srgbClr val="A4A3A4"/>
          </p15:clr>
        </p15:guide>
        <p15:guide id="2" pos="3833">
          <p15:clr>
            <a:srgbClr val="A4A3A4"/>
          </p15:clr>
        </p15:guide>
        <p15:guide id="3" orient="horz" pos="146">
          <p15:clr>
            <a:srgbClr val="A4A3A4"/>
          </p15:clr>
        </p15:guide>
        <p15:guide id="4" orient="horz" pos="3094">
          <p15:clr>
            <a:srgbClr val="A4A3A4"/>
          </p15:clr>
        </p15:guide>
        <p15:guide id="5" pos="204">
          <p15:clr>
            <a:srgbClr val="A4A3A4"/>
          </p15:clr>
        </p15:guide>
        <p15:guide id="6" pos="5465">
          <p15:clr>
            <a:srgbClr val="A4A3A4"/>
          </p15:clr>
        </p15:guide>
        <p15:guide id="7" pos="3969">
          <p15:clr>
            <a:srgbClr val="A4A3A4"/>
          </p15:clr>
        </p15:guide>
        <p15:guide id="8" orient="horz" pos="917">
          <p15:clr>
            <a:srgbClr val="A4A3A4"/>
          </p15:clr>
        </p15:guide>
        <p15:guide id="9" pos="3810">
          <p15:clr>
            <a:srgbClr val="A4A3A4"/>
          </p15:clr>
        </p15:guide>
        <p15:guide id="10" pos="317">
          <p15:clr>
            <a:srgbClr val="A4A3A4"/>
          </p15:clr>
        </p15:guide>
        <p15:guide id="11" pos="521">
          <p15:clr>
            <a:srgbClr val="A4A3A4"/>
          </p15:clr>
        </p15:guide>
        <p15:guide id="12">
          <p15:clr>
            <a:srgbClr val="A4A3A4"/>
          </p15:clr>
        </p15:guide>
        <p15:guide id="13" orient="horz" pos="3026">
          <p15:clr>
            <a:srgbClr val="A4A3A4"/>
          </p15:clr>
        </p15:guide>
        <p15:guide id="14" pos="4082">
          <p15:clr>
            <a:srgbClr val="A4A3A4"/>
          </p15:clr>
        </p15:guide>
        <p15:guide id="15" orient="horz" pos="599">
          <p15:clr>
            <a:srgbClr val="A4A3A4"/>
          </p15:clr>
        </p15:guide>
        <p15:guide id="16" pos="408">
          <p15:clr>
            <a:srgbClr val="A4A3A4"/>
          </p15:clr>
        </p15:guide>
        <p15:guide id="17" pos="4241">
          <p15:clr>
            <a:srgbClr val="A4A3A4"/>
          </p15:clr>
        </p15:guide>
        <p15:guide id="18" pos="816">
          <p15:clr>
            <a:srgbClr val="A4A3A4"/>
          </p15:clr>
        </p15:guide>
        <p15:guide id="19" pos="930">
          <p15:clr>
            <a:srgbClr val="A4A3A4"/>
          </p15:clr>
        </p15:guide>
        <p15:guide id="20" orient="horz" pos="622">
          <p15:clr>
            <a:srgbClr val="A4A3A4"/>
          </p15:clr>
        </p15:guide>
        <p15:guide id="21" pos="401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FCFE"/>
    <a:srgbClr val="FFFE62"/>
    <a:srgbClr val="CDDEFF"/>
    <a:srgbClr val="6599FF"/>
    <a:srgbClr val="04B5BC"/>
    <a:srgbClr val="FFFF99"/>
    <a:srgbClr val="BFFBFE"/>
    <a:srgbClr val="9BEEFF"/>
    <a:srgbClr val="153943"/>
    <a:srgbClr val="BEFB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5179" autoAdjust="0"/>
  </p:normalViewPr>
  <p:slideViewPr>
    <p:cSldViewPr>
      <p:cViewPr varScale="1">
        <p:scale>
          <a:sx n="150" d="100"/>
          <a:sy n="150" d="100"/>
        </p:scale>
        <p:origin x="222" y="120"/>
      </p:cViewPr>
      <p:guideLst>
        <p:guide orient="horz" pos="667"/>
        <p:guide pos="3833"/>
        <p:guide orient="horz" pos="146"/>
        <p:guide orient="horz" pos="3094"/>
        <p:guide pos="204"/>
        <p:guide pos="5465"/>
        <p:guide pos="3969"/>
        <p:guide orient="horz" pos="917"/>
        <p:guide pos="3810"/>
        <p:guide pos="317"/>
        <p:guide pos="521"/>
        <p:guide/>
        <p:guide orient="horz" pos="3026"/>
        <p:guide pos="4082"/>
        <p:guide orient="horz" pos="599"/>
        <p:guide pos="408"/>
        <p:guide pos="4241"/>
        <p:guide pos="816"/>
        <p:guide pos="930"/>
        <p:guide orient="horz" pos="622"/>
        <p:guide pos="401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2715" y="60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1.fntdata"/><Relationship Id="rId50" Type="http://schemas.openxmlformats.org/officeDocument/2006/relationships/font" Target="fonts/font4.fntdata"/><Relationship Id="rId55" Type="http://schemas.openxmlformats.org/officeDocument/2006/relationships/font" Target="fonts/font9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3" Type="http://schemas.openxmlformats.org/officeDocument/2006/relationships/font" Target="fonts/font7.fntdata"/><Relationship Id="rId58" Type="http://schemas.openxmlformats.org/officeDocument/2006/relationships/font" Target="fonts/font12.fntdata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2.fntdata"/><Relationship Id="rId56" Type="http://schemas.openxmlformats.org/officeDocument/2006/relationships/font" Target="fonts/font10.fntdata"/><Relationship Id="rId8" Type="http://schemas.openxmlformats.org/officeDocument/2006/relationships/slide" Target="slides/slide7.xml"/><Relationship Id="rId51" Type="http://schemas.openxmlformats.org/officeDocument/2006/relationships/font" Target="fonts/font5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8.fntdata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3.fntdata"/><Relationship Id="rId57" Type="http://schemas.openxmlformats.org/officeDocument/2006/relationships/font" Target="fonts/font11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6.fntdata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D4003-E628-4603-B2A6-351E194D1FB8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23CB29-74C1-46FE-A348-FAACDCA849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9261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CD9538-EFDE-4E50-AEA3-B55D970CD187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305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E525E1-839E-4D6D-BD5D-5D4123A4AE9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9874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281250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06566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748749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386385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030098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05368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452986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89848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27326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803790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77084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700965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649659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731393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660615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82135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335058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2685584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4082784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6146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30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591414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31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67293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2059405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32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0918612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33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8559270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34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5803057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35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9887516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36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8069542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37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5491603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38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7802503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39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6050167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40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6983947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41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434799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1883360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42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7854799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43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954529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055289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235126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25889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212089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42602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995D0310-2CCA-406B-84D3-B3553FA363AF}"/>
              </a:ext>
            </a:extLst>
          </p:cNvPr>
          <p:cNvSpPr/>
          <p:nvPr userDrawn="1"/>
        </p:nvSpPr>
        <p:spPr>
          <a:xfrm>
            <a:off x="0" y="1694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75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3334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1717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5" name="직선 연결선 4"/>
          <p:cNvCxnSpPr/>
          <p:nvPr userDrawn="1"/>
        </p:nvCxnSpPr>
        <p:spPr>
          <a:xfrm>
            <a:off x="323528" y="515491"/>
            <a:ext cx="8352160" cy="0"/>
          </a:xfrm>
          <a:prstGeom prst="line">
            <a:avLst/>
          </a:prstGeom>
          <a:ln w="38100">
            <a:solidFill>
              <a:srgbClr val="FFFE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 userDrawn="1"/>
        </p:nvSpPr>
        <p:spPr>
          <a:xfrm>
            <a:off x="323528" y="186492"/>
            <a:ext cx="5040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600" b="1" dirty="0">
                <a:solidFill>
                  <a:srgbClr val="FFFE62"/>
                </a:solidFill>
                <a:latin typeface="나눔바른고딕OTF" panose="02020603020101020101" pitchFamily="18" charset="-127"/>
                <a:ea typeface="나눔바른고딕OTF" panose="02020603020101020101" pitchFamily="18" charset="-127"/>
              </a:rPr>
              <a:t>기초 경영학</a:t>
            </a:r>
          </a:p>
        </p:txBody>
      </p:sp>
    </p:spTree>
    <p:extLst>
      <p:ext uri="{BB962C8B-B14F-4D97-AF65-F5344CB8AC3E}">
        <p14:creationId xmlns:p14="http://schemas.microsoft.com/office/powerpoint/2010/main" val="3559695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3029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8761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5960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3856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3443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6681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3817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2948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2089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8286" y="1131590"/>
            <a:ext cx="56894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기초 경영학</a:t>
            </a:r>
            <a:endParaRPr lang="en-US" altLang="ko-KR" sz="4400" b="1" dirty="0">
              <a:solidFill>
                <a:srgbClr val="FFFE6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8314" y="3003798"/>
            <a:ext cx="2624436" cy="461665"/>
          </a:xfrm>
          <a:prstGeom prst="rect">
            <a:avLst/>
          </a:prstGeom>
          <a:solidFill>
            <a:srgbClr val="404040"/>
          </a:solidFill>
        </p:spPr>
        <p:txBody>
          <a:bodyPr wrap="none" rtlCol="0">
            <a:spAutoFit/>
          </a:bodyPr>
          <a:lstStyle/>
          <a:p>
            <a:r>
              <a:rPr lang="ko-KR" altLang="en-US" sz="2400" b="1" dirty="0">
                <a:gradFill>
                  <a:gsLst>
                    <a:gs pos="0">
                      <a:srgbClr val="FFFE62"/>
                    </a:gs>
                    <a:gs pos="50000">
                      <a:srgbClr val="FFFE62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생산 및 운영관리 </a:t>
            </a:r>
            <a:r>
              <a:rPr lang="en-US" altLang="ko-KR" sz="2400" b="1" dirty="0">
                <a:gradFill>
                  <a:gsLst>
                    <a:gs pos="0">
                      <a:srgbClr val="FFFE62"/>
                    </a:gs>
                    <a:gs pos="50000">
                      <a:srgbClr val="FFFE62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</a:t>
            </a:r>
            <a:endParaRPr lang="ko-KR" altLang="en-US" sz="2400" b="1" dirty="0">
              <a:gradFill>
                <a:gsLst>
                  <a:gs pos="0">
                    <a:srgbClr val="FFFE62"/>
                  </a:gs>
                  <a:gs pos="50000">
                    <a:srgbClr val="FFFE62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cxnSp>
        <p:nvCxnSpPr>
          <p:cNvPr id="10" name="직선 연결선 9"/>
          <p:cNvCxnSpPr/>
          <p:nvPr/>
        </p:nvCxnSpPr>
        <p:spPr>
          <a:xfrm>
            <a:off x="538286" y="3507860"/>
            <a:ext cx="2737570" cy="0"/>
          </a:xfrm>
          <a:prstGeom prst="line">
            <a:avLst/>
          </a:prstGeom>
          <a:ln w="28575">
            <a:solidFill>
              <a:srgbClr val="FFFE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4104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943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4)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유연성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(flexibility)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변화에 대응하는 기업의 능력을 의미함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수량유연성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(volume flexibility)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급격한 수요변동에 대응하기 위해서 산출량을 늘리거나 줄일 수 있는 능력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일반적으로 기업이 가지고 있는 초과생산능력이나 재고를 통해 달성가능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고객화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(customization)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개별적인 고객의 독특한 요구와 계속적으로 변화하는 제품설계를 충족시킬 수 있는 기업의 능력을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③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다양성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(variety)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제품의 종류를 확대하여 고객의 다양한 니즈를 충족시키려는 기업의 능력을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83255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 전략</a:t>
            </a:r>
          </a:p>
        </p:txBody>
      </p:sp>
    </p:spTree>
    <p:extLst>
      <p:ext uri="{BB962C8B-B14F-4D97-AF65-F5344CB8AC3E}">
        <p14:creationId xmlns:p14="http://schemas.microsoft.com/office/powerpoint/2010/main" val="5374782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618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-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제품설계의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개선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1)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모듈러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설계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(modular design)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모듈러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설계는 제품계열에 있는 여러 가지 상이한 제품에 사용될 수 있는 일련의 기본적인 부품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또는 모듈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설계하는 것을 말하는데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이를 통해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대량고객화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(mass customization)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 개념을 달성할 수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동시설계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(concurrent design)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동시설계는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동시공학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(concurrent engineering)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이라고도 하는데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개별부서에 의해서 이루어지는 순차적 설계과정을 설계팀에 의해 동시에 이루어지도록 하는 설계과정의 변화를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즉 제품설계와 공정설계를 마케팅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엔지니어링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생산부서 간의 공통의 활동으로 통합하고자 하는 개념이 해당됨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70458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3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생산시스템의 설계</a:t>
            </a:r>
          </a:p>
        </p:txBody>
      </p:sp>
    </p:spTree>
    <p:extLst>
      <p:ext uri="{BB962C8B-B14F-4D97-AF65-F5344CB8AC3E}">
        <p14:creationId xmlns:p14="http://schemas.microsoft.com/office/powerpoint/2010/main" val="14701688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325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2.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공정설계</a:t>
            </a: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⑴ 의의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공정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(process)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은 원재료를 투입하여 제품을 산출하기까지 필요한 모든 작업의 유기적 집합체를 의미 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공정설계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(process design)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는 제품설계가 완료된 후 설계된 제품을 효율적으로 생산할 수 있도록 생산공정을 구체적으로 계획하는 것을 의미함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따라서 제품의 품질수준은 제품설계와 공정설계의 결과에 따라 결정됨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70458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3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생산시스템의 설계</a:t>
            </a:r>
          </a:p>
        </p:txBody>
      </p:sp>
    </p:spTree>
    <p:extLst>
      <p:ext uri="{BB962C8B-B14F-4D97-AF65-F5344CB8AC3E}">
        <p14:creationId xmlns:p14="http://schemas.microsoft.com/office/powerpoint/2010/main" val="41542991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618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⑵ 공정의 분류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1)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제품흐름에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따른 분류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제품의 흐름에 따라 공정을 분류한다는 것은 생산시스템이 추구하는 경쟁우선순위에 따라 공정을 분류한다는 것을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프로젝트공정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(project process)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고객의 주문에 따라 일정기간 동안에 단일 상품만을 생산하는 공정의 형태를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단속생산공정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(intermittent production process)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제품을 단속적으로 그룹 또는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뱃치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(batch)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단위로 생산하는 공정의 형태를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개별작업공정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(job-shop process)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과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뱃치공정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(batch process)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포함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70458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3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생산시스템의 설계</a:t>
            </a:r>
          </a:p>
        </p:txBody>
      </p:sp>
    </p:spTree>
    <p:extLst>
      <p:ext uri="{BB962C8B-B14F-4D97-AF65-F5344CB8AC3E}">
        <p14:creationId xmlns:p14="http://schemas.microsoft.com/office/powerpoint/2010/main" val="36726865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1356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③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연속생산공정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(continuous production process)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표준화된 제품을 대량으로 생산하는 공정의 형태로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라인공정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(line process)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과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연속공정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(continuous process)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으로 구분할 수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공정의 분류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[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제품 흐름에 따른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]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70458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3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생산시스템의 설계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509" y="2400503"/>
            <a:ext cx="5712326" cy="2434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6661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618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고객 주문에 대응하는 방법에 따른 분류</a:t>
            </a: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주문생산공정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(make-to-order process: MTO)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고객의 주문에 대응해서 생산하는 방식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이는 유연흐름의 제조업체들이 많이 사용하는데 그 이유는 고객의 사양에 맞춰 제품을 생산하여 높은 수준의 고객화를 제공할 수 있기 때문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조립생산공정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(make-to-assembly or assemble to order process: MTA 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    or ATO)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수요예측을 토대로 하여 중간조립품과 구성품을 생산하고 고객의 주문에 따라 최종제품을 생산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하는 형태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주문생산과 재고생산의 중간 형태를 의미하며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대량고객화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(mass customization)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를 위한 공정이라고 할 수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70458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3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생산시스템의 설계</a:t>
            </a:r>
          </a:p>
        </p:txBody>
      </p:sp>
    </p:spTree>
    <p:extLst>
      <p:ext uri="{BB962C8B-B14F-4D97-AF65-F5344CB8AC3E}">
        <p14:creationId xmlns:p14="http://schemas.microsoft.com/office/powerpoint/2010/main" val="38140714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1679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③ 재고생산공정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(make-to-stock process: MTS)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품목을 재고로 보유함으로써 즉각적인 납품요구에 대응하여 인도시간을 줄이는 것을 의미</a:t>
            </a:r>
            <a:endParaRPr lang="en-US" altLang="ko-KR" sz="1400" b="1" dirty="0">
              <a:solidFill>
                <a:schemeClr val="accent6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즉 시장의 수요를 고려하여 표준화된 제품계열을 재고의 형태로 보유함으로써 원가절감을 꾀할 수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70458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3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생산시스템의 설계</a:t>
            </a:r>
          </a:p>
        </p:txBody>
      </p:sp>
    </p:spTree>
    <p:extLst>
      <p:ext uri="{BB962C8B-B14F-4D97-AF65-F5344CB8AC3E}">
        <p14:creationId xmlns:p14="http://schemas.microsoft.com/office/powerpoint/2010/main" val="15706018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1.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수요예측</a:t>
            </a: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⑴ 수요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수요는 고객들이 직접 요구하는 제품의 수요인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독립수요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(independent demand)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와 독립수요로부터 파생되는 수요인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종속수요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(dependent demand)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로 구분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일반적으로 기업은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종속수요는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이를 충족시키는 방법 외에는 다른 방법이 없지만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독립수요에 대해서는 대응이 가능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따라서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수요예측의 대상이 되는 수요는 독립수요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!!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70458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4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생산시스템의 설계</a:t>
            </a:r>
          </a:p>
        </p:txBody>
      </p:sp>
    </p:spTree>
    <p:extLst>
      <p:ext uri="{BB962C8B-B14F-4D97-AF65-F5344CB8AC3E}">
        <p14:creationId xmlns:p14="http://schemas.microsoft.com/office/powerpoint/2010/main" val="3428004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618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⑵ 수요예측기법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정성적 방법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(qualitative method)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정성적 방법은 조직 내외의 사람들의 경험이나 견해와 같은 주관적 요소를 사용하는 예측기법을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시장조사법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판매원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추정법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경영자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판단법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델파이법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수명주기유추법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등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정성적 방법은 직관이나 판단에 의존하기 때문에 일반적으로 자료가 제한적이거나 구할 수 없는 경우 또는 자료가 있더라도 더 이상 의미가 없는 경우에 사용함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방법은 관련 정보량과 예측담당자의 능력 및 경험에 따라서 예측의 질이 크게 달라지며 기존의 자료가 별 소용이 없는 상황에서 장기 전망을 하는 경우나 수요 관련 정보가 없는 신제품을 도입할 때 종종 사용됨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endParaRPr lang="en-US" altLang="ko-KR" sz="1400" b="1" dirty="0">
              <a:solidFill>
                <a:schemeClr val="accent6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70458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4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생산시스템의 설계</a:t>
            </a:r>
          </a:p>
        </p:txBody>
      </p:sp>
    </p:spTree>
    <p:extLst>
      <p:ext uri="{BB962C8B-B14F-4D97-AF65-F5344CB8AC3E}">
        <p14:creationId xmlns:p14="http://schemas.microsoft.com/office/powerpoint/2010/main" val="3800195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29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정량적 방법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(quantitative method)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정량적 방법은 계량적 방법이라고도 하는데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과거의 수요와 관련된 계량적인 자료들을 사용하여 미래에 대한 수요를 예측하는 기법을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시계열분석법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(time-series analysis)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과 인과관계분석법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(causal method)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등의 방법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시계열분석법은 미래는 과거의 연장이라는 가정에 기초하기 때문에 과거 시계열자료를 사용하여 미래를 예측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시계열분석법에 해당하는 방법으로는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이동평균법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(moving average method),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지수평활법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(exponential smoothing method)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계절모형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(seasonal method),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박스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-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젠킨스법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(Box-Jenkins method)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등이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70458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4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생산시스템의 설계</a:t>
            </a:r>
          </a:p>
        </p:txBody>
      </p:sp>
    </p:spTree>
    <p:extLst>
      <p:ext uri="{BB962C8B-B14F-4D97-AF65-F5344CB8AC3E}">
        <p14:creationId xmlns:p14="http://schemas.microsoft.com/office/powerpoint/2010/main" val="1411953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618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1.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생산 및 운영관리와 생산시스템</a:t>
            </a: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⑴ 생산 및 운영관리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(operations management)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생산 및 운영관리는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원재료를 투입하여 고객에게 필요한 재화나 서비스와 같은 산출물을 생산하는 활동과 관련된 의사결정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의미함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따라서 생산 및 운영관리에서는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생산전략과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생산시스템의 설계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(design),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운영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(operation),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통제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(control)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등과 같은 다양한 관리활동을 강조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대부분의 기업은 기업이 가지고 있는 다양한 형태의 자원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(resources)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활용하여 제품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유형의 재화와 무형의 서비스를 포함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생산하고 이를 고객에게 전달하는 활동들을 수행하는데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이러한 과정의 설계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운영 및 개선과 관련된 의사결정을 그 내용으로 하고 있는 분야가 바로 ‘생산 및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운영관리’라고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할 수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3627916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 및 운영관리의 기초개념</a:t>
            </a:r>
          </a:p>
        </p:txBody>
      </p:sp>
    </p:spTree>
    <p:extLst>
      <p:ext uri="{BB962C8B-B14F-4D97-AF65-F5344CB8AC3E}">
        <p14:creationId xmlns:p14="http://schemas.microsoft.com/office/powerpoint/2010/main" val="12771077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이에 반해 인과관계분석법은 하나 또는 그 이상의 요인이 수요에 영향을 미친다고 가정하기 때문에 이 요인들을 이용하여 미래를 예측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인과관계분석법에 해당하는 방법으로는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선형회귀분석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(linear regression analysis),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판별분석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(discriminant analysis)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등이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70458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4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생산시스템의 설계</a:t>
            </a:r>
          </a:p>
        </p:txBody>
      </p:sp>
    </p:spTree>
    <p:extLst>
      <p:ext uri="{BB962C8B-B14F-4D97-AF65-F5344CB8AC3E}">
        <p14:creationId xmlns:p14="http://schemas.microsoft.com/office/powerpoint/2010/main" val="2417850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8286" y="1131590"/>
            <a:ext cx="56894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기초 경영학</a:t>
            </a:r>
            <a:endParaRPr lang="en-US" altLang="ko-KR" sz="4400" b="1" dirty="0">
              <a:solidFill>
                <a:srgbClr val="FFFE6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8314" y="3003798"/>
            <a:ext cx="2624436" cy="461665"/>
          </a:xfrm>
          <a:prstGeom prst="rect">
            <a:avLst/>
          </a:prstGeom>
          <a:solidFill>
            <a:srgbClr val="404040"/>
          </a:solidFill>
        </p:spPr>
        <p:txBody>
          <a:bodyPr wrap="none" rtlCol="0">
            <a:spAutoFit/>
          </a:bodyPr>
          <a:lstStyle/>
          <a:p>
            <a:r>
              <a:rPr lang="ko-KR" altLang="en-US" sz="2400" b="1" dirty="0">
                <a:gradFill>
                  <a:gsLst>
                    <a:gs pos="0">
                      <a:srgbClr val="FFFE62"/>
                    </a:gs>
                    <a:gs pos="50000">
                      <a:srgbClr val="FFFE62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생산 및 운영관리 </a:t>
            </a:r>
            <a:r>
              <a:rPr lang="en-US" altLang="ko-KR" sz="2400" b="1" dirty="0">
                <a:gradFill>
                  <a:gsLst>
                    <a:gs pos="0">
                      <a:srgbClr val="FFFE62"/>
                    </a:gs>
                    <a:gs pos="50000">
                      <a:srgbClr val="FFFE62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</a:t>
            </a:r>
            <a:endParaRPr lang="ko-KR" altLang="en-US" sz="2400" b="1" dirty="0">
              <a:gradFill>
                <a:gsLst>
                  <a:gs pos="0">
                    <a:srgbClr val="FFFE62"/>
                  </a:gs>
                  <a:gs pos="50000">
                    <a:srgbClr val="FFFE62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cxnSp>
        <p:nvCxnSpPr>
          <p:cNvPr id="10" name="직선 연결선 9"/>
          <p:cNvCxnSpPr/>
          <p:nvPr/>
        </p:nvCxnSpPr>
        <p:spPr>
          <a:xfrm>
            <a:off x="538286" y="3507860"/>
            <a:ext cx="2737570" cy="0"/>
          </a:xfrm>
          <a:prstGeom prst="line">
            <a:avLst/>
          </a:prstGeom>
          <a:ln w="28575">
            <a:solidFill>
              <a:srgbClr val="FFFE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53558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2.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생산계획</a:t>
            </a: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⑴ 의의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생산계획은 예측된 수요를 충족시키기 위해 생산활동을 어떻게 운영해나갈 것인가를 장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·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단기적으로 계획하는 것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기업이 재화나 서비스를 효율적으로 생산하기 위해 인적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·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물적 생산요소를 어떻게 활용할 것인가에 대한 계획을 수립하는 것을 의미함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70458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4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생산시스템의 설계</a:t>
            </a:r>
          </a:p>
        </p:txBody>
      </p:sp>
    </p:spTree>
    <p:extLst>
      <p:ext uri="{BB962C8B-B14F-4D97-AF65-F5344CB8AC3E}">
        <p14:creationId xmlns:p14="http://schemas.microsoft.com/office/powerpoint/2010/main" val="42383576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973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⑵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체계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1)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총괄생산계획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(=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판매생산계획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: S&amp;OP) 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총괄생산계획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(aggregate production planning)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이란 보통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개월에서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년까지의 중기 또는 중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·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단기 계획을 의미함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기업의 생산능력을 거시적으로 파악하여 총괄적 관점에서 시간적으로 제품의 수량적 조정을 시도하는 방법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수요나 주문의 시간적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·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수량적 요건을 만족시킬 수 있도록 생산시스템의 능력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생산율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고용수준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재고수준 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조정해나가는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계획을 의미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70458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4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생산시스템의 설계</a:t>
            </a:r>
          </a:p>
        </p:txBody>
      </p:sp>
    </p:spTree>
    <p:extLst>
      <p:ext uri="{BB962C8B-B14F-4D97-AF65-F5344CB8AC3E}">
        <p14:creationId xmlns:p14="http://schemas.microsoft.com/office/powerpoint/2010/main" val="483310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972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기준생산계획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기준생산계획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(master production schedule, 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MPS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이란 생산계획을 추진하는데 필요한 노동력이나 자재의 양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재고소요량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등을 결정하기 위해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총괄생산계획을 보다 구체적으로 분해 또는 구체화시켜 놓은 생산계획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3)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일정계획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일정계획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(operations schedule)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이란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기준생산계획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(MPS)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시행하기 위한 단기계획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이러한 일정계획은 생산시스템의 관점에서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생산시점을 결정하는 것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이라고 할 수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70458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4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생산시스템의 설계</a:t>
            </a:r>
          </a:p>
        </p:txBody>
      </p:sp>
    </p:spTree>
    <p:extLst>
      <p:ext uri="{BB962C8B-B14F-4D97-AF65-F5344CB8AC3E}">
        <p14:creationId xmlns:p14="http://schemas.microsoft.com/office/powerpoint/2010/main" val="33987994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618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4)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자재소요계획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(material requirements planning, 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MRP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자재소요계획이란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대부분의 완제품은 여러 가지의 부품으로 구성되어 있고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이에 따른 자재의 소요가 독립적인 것이 아니라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종속적으로 발생하는 종속수요의 성격을 띤다는 점에 착안한 계획방법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자재소요계획의 기본요소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로는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기준생산계획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(master production schedule, MPS),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자재명세서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(bill of materials, BOM),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재고기록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(inventory records, IR)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자재소요계획은 정보기술의 활용으로 인해 그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적용영역이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확대되어 감에 따라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자재소요계획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(material requirements planning, MRP),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제조자원계획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(manufacturing resource planning, MRP Ⅱ),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전사적 자원관리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(enterprise resource planning, ERP)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 순으로 발전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되어 왔음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70458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4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생산시스템의 설계</a:t>
            </a:r>
          </a:p>
        </p:txBody>
      </p:sp>
    </p:spTree>
    <p:extLst>
      <p:ext uri="{BB962C8B-B14F-4D97-AF65-F5344CB8AC3E}">
        <p14:creationId xmlns:p14="http://schemas.microsoft.com/office/powerpoint/2010/main" val="38512782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849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생산계획의 체계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70458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4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생산시스템의 설계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1491630"/>
            <a:ext cx="5275809" cy="2612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6707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618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3.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재고관리</a:t>
            </a: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⑴ 재고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(inventory)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재고는 계획의 오차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수요와 공급의 예상치 못한 불규칙한 변동 등이 발생하는 미래에 사용하기 위해 비축하고 있는 즉 불확실성에 대비하기 위해 기업이 가지고 있는 유형의 것을 의미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재고의 종류는 크게 회계상 재고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(financial inventory)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와 운영상 재고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(operational inventory)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로 구분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회계상 재고는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원자재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(raw materials),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재공품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(work in process),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완제품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(finished goods)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재고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등이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운영상 재고는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주기재고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예측재고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안전재고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파이프라인 재고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가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회계상 재고는 물리적으로 구분이 가능하나 운영상 재고는 개념상 구분만 가능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70458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4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생산시스템의 설계</a:t>
            </a:r>
          </a:p>
        </p:txBody>
      </p:sp>
    </p:spTree>
    <p:extLst>
      <p:ext uri="{BB962C8B-B14F-4D97-AF65-F5344CB8AC3E}">
        <p14:creationId xmlns:p14="http://schemas.microsoft.com/office/powerpoint/2010/main" val="22086698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325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재고의 기능은 다음과 같다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.</a:t>
            </a: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기대되는 수요를 충족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생산공정의 계속적 조업을 가능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③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생산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-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유통시스템의 구성요소를 분리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재공품 형태의 재고를 가지고 있는 구성요소를 생산시스템의 일부로 간주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완제품 형태의 재고를 가지고 있는 구성요소를 유통시스템의 일부로 간주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④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안전재고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(safety stock)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를 통해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재고부족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(stock-out)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방지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70458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4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생산시스템의 설계</a:t>
            </a:r>
          </a:p>
        </p:txBody>
      </p:sp>
    </p:spTree>
    <p:extLst>
      <p:ext uri="{BB962C8B-B14F-4D97-AF65-F5344CB8AC3E}">
        <p14:creationId xmlns:p14="http://schemas.microsoft.com/office/powerpoint/2010/main" val="30246357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경제적 주문량 모형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(EOQ)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재고유지비용과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주문비용의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합을 최소화시키는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회 주문량을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연간재고비용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주기재고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 +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연간주문비용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= Q/2 * H + D/Q * O</a:t>
            </a:r>
          </a:p>
          <a:p>
            <a:pPr lvl="0" fontAlgn="base">
              <a:lnSpc>
                <a:spcPct val="150000"/>
              </a:lnSpc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70458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4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생산시스템의 설계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2139702"/>
            <a:ext cx="3024336" cy="1933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512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⑵ 생산시스템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생산시스템이란 생산과정을 시스템적 관점에서 접근하는 개념을 의미함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algn="ctr" fontAlgn="base">
              <a:lnSpc>
                <a:spcPct val="150000"/>
              </a:lnSpc>
            </a:pPr>
            <a:r>
              <a:rPr lang="en-US" altLang="ko-KR" sz="1400" b="1" dirty="0">
                <a:solidFill>
                  <a:srgbClr val="FFFF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Input -&gt; transformation -&gt; output and feedback 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여기서 생산과정은 기업이 원자재를 제품으로 만드는 과정에서 가치가 증가됨을 의미하고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시스템은 생산과정을 부분최적화의 관점이 아닌 전체최적화의 관점에서 접근하고자 하는 것을 의미함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내부고객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(internal customer)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과 외부고객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(external customer)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 구분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3627916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 및 운영관리의 기초개념</a:t>
            </a:r>
          </a:p>
        </p:txBody>
      </p:sp>
    </p:spTree>
    <p:extLst>
      <p:ext uri="{BB962C8B-B14F-4D97-AF65-F5344CB8AC3E}">
        <p14:creationId xmlns:p14="http://schemas.microsoft.com/office/powerpoint/2010/main" val="13340594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경제적 주문량 모형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(EOQ)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 기본 가정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단일품목만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고려하고 있다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. 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일정기간 동안의 전체 수요량은 알려져 있다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. 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③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조달기간은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일정하다고 가정한다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.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조달기간이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0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 경우는 주문시점과 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   입고시점이 일치하게 된다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. 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④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수량할인과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가격할인은 존재하지 않는다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. 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⑤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주문량은 일시에 보충된다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. 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⑥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재고관련비용은 재고유지비용과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주문비용만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존재한다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. </a:t>
            </a:r>
          </a:p>
          <a:p>
            <a:pPr lvl="0" fontAlgn="base">
              <a:lnSpc>
                <a:spcPct val="150000"/>
              </a:lnSpc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70458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4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생산시스템의 설계</a:t>
            </a:r>
          </a:p>
        </p:txBody>
      </p:sp>
    </p:spTree>
    <p:extLst>
      <p:ext uri="{BB962C8B-B14F-4D97-AF65-F5344CB8AC3E}">
        <p14:creationId xmlns:p14="http://schemas.microsoft.com/office/powerpoint/2010/main" val="6999877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972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⑶ 재고통제시스템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1) Q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시스템과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P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시스템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일반적으로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발주기준은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시간과 수량으로 구분할 수 있는데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발주기준을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ko-KR" altLang="en-US" sz="1400" b="1" u="sng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시간으로 사용하는 재고통제시스템을 </a:t>
            </a:r>
            <a:r>
              <a:rPr lang="en-US" altLang="ko-KR" sz="1400" b="1" u="sng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P </a:t>
            </a:r>
            <a:r>
              <a:rPr lang="ko-KR" altLang="en-US" sz="1400" b="1" u="sng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시스템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이라고 하고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발주기준을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ko-KR" altLang="en-US" sz="1400" b="1" u="sng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수량으로 사용하는 재고통제시스템을 </a:t>
            </a:r>
            <a:r>
              <a:rPr lang="en-US" altLang="ko-KR" sz="1400" b="1" u="sng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Q </a:t>
            </a:r>
            <a:r>
              <a:rPr lang="ko-KR" altLang="en-US" sz="1400" b="1" u="sng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시스템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이라고 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Q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시스템을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연속조사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시스템으로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P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시스템을 주기조사 시스템으로 구분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Q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시스템은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재주문점을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두고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재주문점에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도달하면 일정한 양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(Q)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만큼 주문하며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P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시스템은 주기적인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재고조사를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통해 목표재고수준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(Target inventory level)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과의 차이만큼 주문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70458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4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생산시스템의 설계</a:t>
            </a:r>
          </a:p>
        </p:txBody>
      </p:sp>
    </p:spTree>
    <p:extLst>
      <p:ext uri="{BB962C8B-B14F-4D97-AF65-F5344CB8AC3E}">
        <p14:creationId xmlns:p14="http://schemas.microsoft.com/office/powerpoint/2010/main" val="15046174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86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Q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시스템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70458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4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생산시스템의 설계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511" y="1405563"/>
            <a:ext cx="4745207" cy="2835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6200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P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시스템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70458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4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생산시스템의 설계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1419622"/>
            <a:ext cx="4565849" cy="2872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9182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투빈시스템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(two-bin system) :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동일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재고품목을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개의 상자에 따로 보관하여 재고를 통제하는 시스템으로 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Q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시스템을 응용한 가시적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(visible)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시스템을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투빈시스템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(two-bin system)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이라고 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P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시스템과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Q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시스템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70458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4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생산시스템의 설계</a:t>
            </a: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6400237"/>
              </p:ext>
            </p:extLst>
          </p:nvPr>
        </p:nvGraphicFramePr>
        <p:xfrm>
          <a:off x="251520" y="2715766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53167876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48293008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6157269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구 분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  <a:latin typeface="-윤고딕33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0" spc="0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P system</a:t>
                      </a:r>
                      <a:endParaRPr lang="en-US" sz="1300" kern="0" spc="0">
                        <a:solidFill>
                          <a:srgbClr val="000000"/>
                        </a:solidFill>
                        <a:effectLst/>
                        <a:latin typeface="-윤고딕33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0" spc="0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Q system</a:t>
                      </a:r>
                      <a:endParaRPr lang="en-US" sz="1300" kern="0" spc="0">
                        <a:solidFill>
                          <a:srgbClr val="000000"/>
                        </a:solidFill>
                        <a:effectLst/>
                        <a:latin typeface="-윤고딕330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2571907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주문간격</a:t>
                      </a:r>
                      <a:endParaRPr lang="ko-KR" altLang="en-US" sz="13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고정</a:t>
                      </a:r>
                      <a:endParaRPr lang="ko-KR" altLang="en-US" sz="13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변동</a:t>
                      </a:r>
                      <a:endParaRPr lang="ko-KR" altLang="en-US" sz="13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775824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주문량</a:t>
                      </a:r>
                      <a:endParaRPr lang="ko-KR" altLang="en-US" sz="13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변동</a:t>
                      </a:r>
                      <a:endParaRPr lang="ko-KR" altLang="en-US" sz="13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고정</a:t>
                      </a:r>
                      <a:endParaRPr lang="ko-KR" altLang="en-US" sz="13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24258723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재고조사</a:t>
                      </a:r>
                      <a:endParaRPr lang="ko-KR" altLang="en-US" sz="13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정기적</a:t>
                      </a: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아리따-부리(TTF) -Medium"/>
                          <a:ea typeface="KoPub바탕체 Light"/>
                        </a:rPr>
                        <a:t>(</a:t>
                      </a:r>
                      <a:r>
                        <a:rPr lang="ko-KR" altLang="en-US" sz="1300" kern="0" spc="0" dirty="0" err="1">
                          <a:solidFill>
                            <a:srgbClr val="000000"/>
                          </a:solidFill>
                          <a:effectLst/>
                          <a:latin typeface="KoPub바탕체 Light"/>
                          <a:ea typeface="KoPub바탕체 Light"/>
                        </a:rPr>
                        <a:t>주기조사</a:t>
                      </a: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아리따-부리(TTF) -Medium"/>
                          <a:ea typeface="KoPub바탕체 Light"/>
                        </a:rPr>
                        <a:t>)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계속적</a:t>
                      </a: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아리따-부리(TTF) -Medium"/>
                          <a:ea typeface="KoPub바탕체 Light"/>
                        </a:rPr>
                        <a:t>(</a:t>
                      </a:r>
                      <a:r>
                        <a:rPr lang="ko-KR" altLang="en-US" sz="1300" kern="0" spc="0" dirty="0" err="1">
                          <a:solidFill>
                            <a:srgbClr val="000000"/>
                          </a:solidFill>
                          <a:effectLst/>
                          <a:latin typeface="KoPub바탕체 Light"/>
                          <a:ea typeface="KoPub바탕체 Light"/>
                        </a:rPr>
                        <a:t>연속조사</a:t>
                      </a:r>
                      <a:r>
                        <a:rPr lang="en-US" altLang="ko-KR" sz="1300" kern="0" spc="0" dirty="0">
                          <a:solidFill>
                            <a:srgbClr val="000000"/>
                          </a:solidFill>
                          <a:effectLst/>
                          <a:latin typeface="아리따-부리(TTF) -Medium"/>
                          <a:ea typeface="KoPub바탕체 Light"/>
                        </a:rPr>
                        <a:t>)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27934006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안전재고</a:t>
                      </a:r>
                      <a:endParaRPr lang="ko-KR" altLang="en-US" sz="13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큼</a:t>
                      </a:r>
                      <a:endParaRPr lang="ko-KR" altLang="en-US" sz="13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작음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9778654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78358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972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-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서비스품질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(SERVQUAL)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소비자관점에서 서비스품질을 이해하기 위한 많은 노력의 하나로 </a:t>
            </a:r>
            <a:r>
              <a:rPr lang="en-US" altLang="ko-KR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Parasuraman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en-US" altLang="ko-KR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Zeithaml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Berry(PZB)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에 의해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SERVQUAL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척도가 개발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서비스품질에 대한 소비자평가는 ‘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서비스 행위에 대한 소비자의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기대’와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‘실제 서비스에 대한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인식’을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비교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하는 것이라는 인식에 기초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서비스품질에 대한 소비자의 판단기준을 대표하는 세부속성들을 파악하고 이에 대한 기대와 인식수준을 측정하는 다섯 가지 차원을 개발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서비스품질의 다섯 가지 차원은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신뢰성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확신성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보증성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유형성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공감성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감정이입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),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응답성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머리글자만 모아서 ‘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RATER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＇라고 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70458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4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생산시스템의 설계</a:t>
            </a:r>
          </a:p>
        </p:txBody>
      </p:sp>
    </p:spTree>
    <p:extLst>
      <p:ext uri="{BB962C8B-B14F-4D97-AF65-F5344CB8AC3E}">
        <p14:creationId xmlns:p14="http://schemas.microsoft.com/office/powerpoint/2010/main" val="21113591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620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신뢰성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(reliability)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서비스를 믿을 만하게 그리고 정확하게 수행하는 능력으로 고객의 기대에 지속적으로 부응하는 것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즉 약속된 서비스를 믿을 수 있고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정확하게 수행할 수 있는 능력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확신성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(assurance)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서비스 제공자가 자신의 능력수준을 고객에게 알리고 필요한 예의를 갖추어 서비스를 제공하는 능력을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즉 직원의 지식과 예절 및 신뢰와 확신을 줄 수 있는 능력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③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유형성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(tangibility)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물리적 시설이나 설비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직원 및 의사소통도구의 외관 등을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70458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4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생산시스템의 설계</a:t>
            </a:r>
          </a:p>
        </p:txBody>
      </p:sp>
    </p:spTree>
    <p:extLst>
      <p:ext uri="{BB962C8B-B14F-4D97-AF65-F5344CB8AC3E}">
        <p14:creationId xmlns:p14="http://schemas.microsoft.com/office/powerpoint/2010/main" val="33908211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650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④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공감성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(empathy)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-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고객의 요구를 이해하고 의사소통을 하면서 고객에게 기울이는 개별적인 배려나 주의를 의미한다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.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즉 기업이 고객에게 제공하는 개별적 관심과 배려를 말하며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이는 근접성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의사소통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고객이해력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등을 포괄하고 있다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. </a:t>
            </a:r>
          </a:p>
          <a:p>
            <a:pPr lvl="0" fontAlgn="base">
              <a:lnSpc>
                <a:spcPct val="150000"/>
              </a:lnSpc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⑤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응답성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(responsiveness)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자진해서 고객을 돕고 신속한 서비스를 제공하려는 의지를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70458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4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생산시스템의 설계</a:t>
            </a:r>
          </a:p>
        </p:txBody>
      </p:sp>
    </p:spTree>
    <p:extLst>
      <p:ext uri="{BB962C8B-B14F-4D97-AF65-F5344CB8AC3E}">
        <p14:creationId xmlns:p14="http://schemas.microsoft.com/office/powerpoint/2010/main" val="125595398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4166"/>
            <a:ext cx="6048672" cy="3941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3)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데밍의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수레바퀴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(Deming’s wheel) : PDCA cycle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계획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(plan)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개선을 필요로 하는 프로세스를 선택한 후에 자료를 수집하여 프로세스를 정의하고 개선목표설정 및 개선계획을 수립하는 단계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실행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(do)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계획단계에서 수립한 개선계획을 개선목표에 맞게 실행하는 단계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③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검토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(check)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계획단계에서 수립한 목표와 실행단계의 결과가 얼마나 일치하였는지를 평가하는 단계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④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조치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(act)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실행단계의 결과가 목표와 일치했다면 수정된 프로세스를 표준화하여 이를 사용하는 종업원들에게 교육 및 훈련을 실시하는 단계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70458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4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생산시스템의 설계</a:t>
            </a:r>
          </a:p>
        </p:txBody>
      </p:sp>
    </p:spTree>
    <p:extLst>
      <p:ext uri="{BB962C8B-B14F-4D97-AF65-F5344CB8AC3E}">
        <p14:creationId xmlns:p14="http://schemas.microsoft.com/office/powerpoint/2010/main" val="821042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4166"/>
            <a:ext cx="6048672" cy="387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3)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데밍의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수레바퀴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(Deming’s wheel) : PDCA cycle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70458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4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생산시스템의 설계</a:t>
            </a:r>
          </a:p>
        </p:txBody>
      </p:sp>
      <p:pic>
        <p:nvPicPr>
          <p:cNvPr id="2050" name="Picture 2" descr="Image result for pdca ì¬ì´í´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98" y="1491630"/>
            <a:ext cx="4895825" cy="289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7695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648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2.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서비스 운영관리</a:t>
            </a: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⑴ 서비스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-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공정 매트릭스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서비스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-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공정 매트릭스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(service-process matrix)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는 서비스를 분류하기 위해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슈메너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en-US" altLang="ko-KR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Schmenner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가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1986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년에 제안한 모형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모형은 서비스를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관여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또는 상호작용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와 개별화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또는 고객화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정도라는 측면과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노동집약정도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라는 측면의 두 가지 기준을 사용하여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서비스 공장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(service factory),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서비스 숍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(service shop),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대량 서비스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(mass service),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전문 서비스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(professional service)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4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가지 유형으로 구분하였음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3627916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 및 운영관리의 기초개념</a:t>
            </a:r>
          </a:p>
        </p:txBody>
      </p:sp>
    </p:spTree>
    <p:extLst>
      <p:ext uri="{BB962C8B-B14F-4D97-AF65-F5344CB8AC3E}">
        <p14:creationId xmlns:p14="http://schemas.microsoft.com/office/powerpoint/2010/main" val="314704799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4166"/>
            <a:ext cx="6048672" cy="2002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6.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공급사슬관리</a:t>
            </a: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⑴ 공급사슬 개념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공급사슬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공급사슬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(supply chain)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은 자재가 재화나 서비스로 전환되는 과정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공급자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제조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과 재화나 서비스가 고객에게 전달되는 모든 과정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운송 및 보관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유통 및 판매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에 있는 구성체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요소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사이의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상호연결된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사슬을 의미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70458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4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생산시스템의 설계</a:t>
            </a:r>
          </a:p>
        </p:txBody>
      </p:sp>
    </p:spTree>
    <p:extLst>
      <p:ext uri="{BB962C8B-B14F-4D97-AF65-F5344CB8AC3E}">
        <p14:creationId xmlns:p14="http://schemas.microsoft.com/office/powerpoint/2010/main" val="291550111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4166"/>
            <a:ext cx="6048672" cy="2973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효율적 공급사슬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(efficient supply chain)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자재와 서비스의 흐름을 조화시켜 재고를 최소화하고 공급사슬상에서 기업의 효율성을 극대화시키고자 하는 것을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효율적 공급사슬은 자재와 서비스의 효율적인 흐름에 초점을 두어서 재고를 최소화함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반응적 공급사슬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(responsive supply chain)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수요의 불확실성에 대비할 수 있도록 재고와 생산능력을 적절히 배치시켜 시장수요에 신속하게 반응하고자 하는 것을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70458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4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생산시스템의 설계</a:t>
            </a:r>
          </a:p>
        </p:txBody>
      </p:sp>
    </p:spTree>
    <p:extLst>
      <p:ext uri="{BB962C8B-B14F-4D97-AF65-F5344CB8AC3E}">
        <p14:creationId xmlns:p14="http://schemas.microsoft.com/office/powerpoint/2010/main" val="365001569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4166"/>
            <a:ext cx="6048672" cy="386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효율적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공급사슬과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반응적 공급사슬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70458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4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생산시스템의 설계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1419622"/>
            <a:ext cx="6621066" cy="267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56021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4166"/>
            <a:ext cx="6048672" cy="329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채찍효과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(bullwhip effect)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채찍효과는 공급사슬 하류의 소규모 수요변동이 공급사슬 상류로 갈수록 그 변동폭이 점점 증가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해 가는 현상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즉 수요왜곡의 정도가 증폭되어 가는 현상을 의미함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그 원인으로는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중복수요예측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(multiple forecasting),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일괄주문처리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(order batching),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가격변동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(price fluctuation),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결품예방경쟁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(shortage gaming)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등이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해결방법으로는 불확실성의 제거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변동폭의 감소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전략적 파트너십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정보의 공유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리드타임 단축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주문비용의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감소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상시저가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정책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과거 판매량에 의한 배분 등이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704587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4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생산시스템의 설계</a:t>
            </a:r>
          </a:p>
        </p:txBody>
      </p:sp>
    </p:spTree>
    <p:extLst>
      <p:ext uri="{BB962C8B-B14F-4D97-AF65-F5344CB8AC3E}">
        <p14:creationId xmlns:p14="http://schemas.microsoft.com/office/powerpoint/2010/main" val="1208613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86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서비스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-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공정 매트릭스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[</a:t>
            </a:r>
            <a:r>
              <a:rPr lang="en-US" altLang="ko-KR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Schmenner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]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3627916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 및 운영관리의 기초개념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309" y="1404052"/>
            <a:ext cx="3960440" cy="31094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3648" y="4513527"/>
            <a:ext cx="32496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관여와 개별화 정도 </a:t>
            </a:r>
            <a:r>
              <a:rPr lang="en-US" altLang="ko-KR" sz="1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= </a:t>
            </a:r>
            <a:r>
              <a:rPr lang="ko-KR" altLang="en-US" sz="1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상호작용과 고객화 </a:t>
            </a:r>
            <a:endParaRPr lang="en-US" altLang="ko-KR" sz="12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r>
              <a:rPr lang="en-US" altLang="ko-KR" sz="1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(degree of interaction and customization)</a:t>
            </a:r>
            <a:endParaRPr lang="ko-KR" altLang="en-US" sz="12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124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648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1.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경쟁우선순위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(competitive advantages)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⑴ 의의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경쟁우선순위란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기업의 장기적인 목표와 함께 시장의 요구를 충족시키기 위해 필요한 역량을 의미함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현대기업의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생산전략은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고객지향을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그 목표로 하고 있기 때문에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기업은 시장분석을 통해 각각의 세분시장에서 경쟁우위를 확보하기 위해 추구할 시장의 요구를 파악하고 이를 기업의 각 기능분야가 추구해야 할 역량으로 변환하기 위한 노력은 필수적이라고 할 수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83255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 전략</a:t>
            </a:r>
          </a:p>
        </p:txBody>
      </p:sp>
    </p:spTree>
    <p:extLst>
      <p:ext uri="{BB962C8B-B14F-4D97-AF65-F5344CB8AC3E}">
        <p14:creationId xmlns:p14="http://schemas.microsoft.com/office/powerpoint/2010/main" val="36211004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650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⑵ 유형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원가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(cost)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경쟁기업보다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저원가로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제품을 생산하는 기업의 능력을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가격을 낮추면 재화와 서비스에 대한 수요는 증가하지만 재화나 서비스를 낮은 원가로 생산할 수 없다면 동시에 이익이 낮아지게 될 것임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따라서 원가에 기초하여 경쟁하려면 생산부문은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노무비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원자재 구입원가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불량품 폐기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간접비 등을 줄이는데 노력을 집중하여 단위당 원가를 줄이는 것이 중요함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83255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 전략</a:t>
            </a:r>
          </a:p>
        </p:txBody>
      </p:sp>
    </p:spTree>
    <p:extLst>
      <p:ext uri="{BB962C8B-B14F-4D97-AF65-F5344CB8AC3E}">
        <p14:creationId xmlns:p14="http://schemas.microsoft.com/office/powerpoint/2010/main" val="472499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002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품질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(quality)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품질은 다양하게 정의할 수 있지만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일반적으로 고객만족의 정도를 의미함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품질은 다시  프로세스의 품질과 관련된 측면으로 무결점 제품을 생산하는 것을 의미하는 고성능 설계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(high-performance design)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와 제품의 품질과 관련된 측면으로 제품이 설계된 사양에 일치하는 정도를 의미하는 일관된 품질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(consistent quality)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로 구분됨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83255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 전략</a:t>
            </a:r>
          </a:p>
        </p:txBody>
      </p:sp>
    </p:spTree>
    <p:extLst>
      <p:ext uri="{BB962C8B-B14F-4D97-AF65-F5344CB8AC3E}">
        <p14:creationId xmlns:p14="http://schemas.microsoft.com/office/powerpoint/2010/main" val="723768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297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3)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시간</a:t>
            </a: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빠른 인도시간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(fast delivery time)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인도시간을 최소화하는 경쟁우선순위를 의미함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여기서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인도시간은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재화나 서비스를 고객에게 인도할 때까지 소요되는 시간을 의미하는데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이를 리드타임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(lead time)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이라고도 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적시인도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(on-time delivery)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고객이 원하는 시점에 제품을 전달하는 능력을 의미함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③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개발속도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(development speed)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초기의 아이디어 창출부터 최종 설계 및 생산까지의 시간을 의미함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83255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 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생산 전략</a:t>
            </a:r>
          </a:p>
        </p:txBody>
      </p:sp>
    </p:spTree>
    <p:extLst>
      <p:ext uri="{BB962C8B-B14F-4D97-AF65-F5344CB8AC3E}">
        <p14:creationId xmlns:p14="http://schemas.microsoft.com/office/powerpoint/2010/main" val="29496686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39936</TotalTime>
  <Words>2557</Words>
  <Application>Microsoft Office PowerPoint</Application>
  <PresentationFormat>화면 슬라이드 쇼(16:9)</PresentationFormat>
  <Paragraphs>300</Paragraphs>
  <Slides>43</Slides>
  <Notes>41</Notes>
  <HiddenSlides>0</HiddenSlides>
  <MMClips>0</MMClips>
  <ScaleCrop>false</ScaleCrop>
  <HeadingPairs>
    <vt:vector size="6" baseType="variant">
      <vt:variant>
        <vt:lpstr>사용한 글꼴</vt:lpstr>
      </vt:variant>
      <vt:variant>
        <vt:i4>11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43</vt:i4>
      </vt:variant>
    </vt:vector>
  </HeadingPairs>
  <TitlesOfParts>
    <vt:vector size="55" baseType="lpstr">
      <vt:lpstr>Arial</vt:lpstr>
      <vt:lpstr>Calibri</vt:lpstr>
      <vt:lpstr>Calibri Light</vt:lpstr>
      <vt:lpstr>아리따-부리(TTF) -Medium</vt:lpstr>
      <vt:lpstr>Wingdings</vt:lpstr>
      <vt:lpstr>KoPub돋움체 Light</vt:lpstr>
      <vt:lpstr>나눔바른고딕</vt:lpstr>
      <vt:lpstr>-윤고딕330</vt:lpstr>
      <vt:lpstr>KoPub바탕체 Light</vt:lpstr>
      <vt:lpstr>나눔바른고딕OTF</vt:lpstr>
      <vt:lpstr>맑은 고딕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용감한컴퍼니</dc:creator>
  <cp:lastModifiedBy>아이비김영</cp:lastModifiedBy>
  <cp:revision>2387</cp:revision>
  <dcterms:created xsi:type="dcterms:W3CDTF">2015-02-23T12:03:41Z</dcterms:created>
  <dcterms:modified xsi:type="dcterms:W3CDTF">2025-12-10T09:36:03Z</dcterms:modified>
</cp:coreProperties>
</file>